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75" d="100"/>
          <a:sy n="75" d="100"/>
        </p:scale>
        <p:origin x="98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IF>
</file>

<file path=ppt/media/image3.TIF>
</file>

<file path=ppt/media/image4.TIF>
</file>

<file path=ppt/media/image5.TIF>
</file>

<file path=ppt/media/image6.T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id="{BC328750-6A91-43D4-8A33-270F9B2A5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166696"/>
            <a:ext cx="334962" cy="263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</a:t>
            </a:r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id="{D0863E96-FBCF-4F4A-B4C5-9BC2AAB0D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1" y="204788"/>
            <a:ext cx="509588" cy="263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八年级 下册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81200" y="209868"/>
            <a:ext cx="5429250" cy="2609532"/>
          </a:xfrm>
        </p:spPr>
        <p:txBody>
          <a:bodyPr anchor="b"/>
          <a:lstStyle>
            <a:lvl1pPr algn="l">
              <a:defRPr sz="4500" b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D66BD1F-6664-4683-B6A3-19CFE9B3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E7114C-C0C5-485D-A25A-15BCB4C1D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FB0DD084-E795-43A3-8A62-38A6082A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4C56239-89B9-4CCC-8C69-D65011E7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9E266E-3802-415E-A3AA-89E96EDFD5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979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>
            <a:extLst>
              <a:ext uri="{FF2B5EF4-FFF2-40B4-BE49-F238E27FC236}">
                <a16:creationId xmlns:a16="http://schemas.microsoft.com/office/drawing/2014/main" id="{2D681069-3D43-47B2-8F9B-CF4AB0A30AE4}"/>
              </a:ext>
            </a:extLst>
          </p:cNvPr>
          <p:cNvSpPr>
            <a:spLocks noChangeArrowheads="1"/>
          </p:cNvSpPr>
          <p:nvPr/>
        </p:nvSpPr>
        <p:spPr bwMode="auto">
          <a:xfrm rot="19807880">
            <a:off x="1149354" y="2810173"/>
            <a:ext cx="730726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A6D95F23-3C65-4F33-9D1F-91633B26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E7114C-C0C5-485D-A25A-15BCB4C1D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id="{F0D9BA92-4486-4290-B5E4-14C37428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id="{D5B544FC-2C0A-4D69-805D-5C6AC6BF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9E266E-3802-415E-A3AA-89E96EDFD5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912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4055F8-0DDA-409B-B653-77E64BAC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E7114C-C0C5-485D-A25A-15BCB4C1D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93A5B7-0EC4-492B-96E3-80658460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59F910-89CB-4C4D-BFA8-7EEC2A9D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9E266E-3802-415E-A3AA-89E96EDFD5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187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B09967-B8B1-4D63-9F05-79937088B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E7114C-C0C5-485D-A25A-15BCB4C1D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CB8744-6BD4-4619-90D8-6D2A60FD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50C7C8-AF0E-4F00-BF8D-6412526E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9E266E-3802-415E-A3AA-89E96EDFD5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8385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id="{82258010-548F-4E84-8537-0922E0CD75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9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BCB5CA-5E67-4503-8A6D-05D6118A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E3311C-9B11-42A5-9386-D341F37AC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7114C-C0C5-485D-A25A-15BCB4C1D214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93BE77-CFA9-4C3E-906C-289A578098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8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6FAC60-4B33-4E9D-BDAA-D98EB5F0A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E266E-3802-415E-A3AA-89E96EDFD5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991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171450" indent="-171450" algn="l" defTabSz="6858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AE4CD6E-D2C0-4B1D-B20F-F14FC12899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3600" dirty="0"/>
              <a:t>第</a:t>
            </a:r>
            <a:r>
              <a:rPr lang="en-US" altLang="zh-CN" sz="3600" dirty="0"/>
              <a:t>15</a:t>
            </a:r>
            <a:r>
              <a:rPr lang="zh-CN" altLang="en-US" sz="3600" dirty="0"/>
              <a:t>课时</a:t>
            </a:r>
            <a:br>
              <a:rPr lang="en-US" altLang="zh-CN" sz="4000" dirty="0"/>
            </a:br>
            <a:br>
              <a:rPr lang="en-US" altLang="zh-CN" dirty="0"/>
            </a:br>
            <a:r>
              <a:rPr lang="zh-CN" altLang="en-US" dirty="0"/>
              <a:t>利用角平分线构造全等解题</a:t>
            </a:r>
          </a:p>
        </p:txBody>
      </p:sp>
    </p:spTree>
    <p:extLst>
      <p:ext uri="{BB962C8B-B14F-4D97-AF65-F5344CB8AC3E}">
        <p14:creationId xmlns:p14="http://schemas.microsoft.com/office/powerpoint/2010/main" val="1645594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77.jpeg">
            <a:extLst>
              <a:ext uri="{FF2B5EF4-FFF2-40B4-BE49-F238E27FC236}">
                <a16:creationId xmlns:a16="http://schemas.microsoft.com/office/drawing/2014/main" id="{288FDFB1-3478-4CB3-AB23-A10ECE73D44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172078" y="2649161"/>
            <a:ext cx="2640574" cy="135134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EE57E59-B659-4B9D-8226-8984A6CE6B13}"/>
              </a:ext>
            </a:extLst>
          </p:cNvPr>
          <p:cNvSpPr txBox="1"/>
          <p:nvPr/>
        </p:nvSpPr>
        <p:spPr>
          <a:xfrm>
            <a:off x="450850" y="75292"/>
            <a:ext cx="66247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一、构造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HL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AAS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型全等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9F50832-71F4-461C-8693-353AFA03D319}"/>
              </a:ext>
            </a:extLst>
          </p:cNvPr>
          <p:cNvSpPr txBox="1"/>
          <p:nvPr/>
        </p:nvSpPr>
        <p:spPr>
          <a:xfrm>
            <a:off x="342900" y="837957"/>
            <a:ext cx="81661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在四边形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OACB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,CM⊥OA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M,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现有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:①∠1=∠2;②CA=CB;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③∠3+∠4=180°;④OA+OB=2OM.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:①②,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:③④; 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1DEAD43-0A0C-41F9-A2FC-2BE4BC17E820}"/>
              </a:ext>
            </a:extLst>
          </p:cNvPr>
          <p:cNvSpPr txBox="1"/>
          <p:nvPr/>
        </p:nvSpPr>
        <p:spPr>
          <a:xfrm>
            <a:off x="398780" y="3606051"/>
            <a:ext cx="87249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CE⊥OB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的延长线于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Rt△ECB≌Rt△MCA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(HL),</a:t>
            </a:r>
          </a:p>
          <a:p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Rt△ECO≌Rt△MCO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(HL)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∴EO=OM,∠3+∠4=180°.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∴OA+OB=OM+AM+BO=OM+EB+BO=2OM;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5F04B43-2C56-4A66-82CD-6E8CA35D89B2}"/>
              </a:ext>
            </a:extLst>
          </p:cNvPr>
          <p:cNvSpPr txBox="1"/>
          <p:nvPr/>
        </p:nvSpPr>
        <p:spPr>
          <a:xfrm>
            <a:off x="6578600" y="4069184"/>
            <a:ext cx="18275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824091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6DD11E8-424A-4272-8208-411FDA734D5D}"/>
              </a:ext>
            </a:extLst>
          </p:cNvPr>
          <p:cNvSpPr txBox="1"/>
          <p:nvPr/>
        </p:nvSpPr>
        <p:spPr>
          <a:xfrm>
            <a:off x="736600" y="1292681"/>
            <a:ext cx="6477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:①③,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:②④;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78.jpeg">
            <a:extLst>
              <a:ext uri="{FF2B5EF4-FFF2-40B4-BE49-F238E27FC236}">
                <a16:creationId xmlns:a16="http://schemas.microsoft.com/office/drawing/2014/main" id="{49607D02-211E-4E7F-BF93-77FBE910EC2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293485" y="1744042"/>
            <a:ext cx="2411730" cy="18719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89297EC-0ABE-42BC-B37F-93874982E686}"/>
              </a:ext>
            </a:extLst>
          </p:cNvPr>
          <p:cNvSpPr txBox="1"/>
          <p:nvPr/>
        </p:nvSpPr>
        <p:spPr>
          <a:xfrm>
            <a:off x="6794500" y="369805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643DAFD-DE5F-41C0-B288-4B99772464F3}"/>
              </a:ext>
            </a:extLst>
          </p:cNvPr>
          <p:cNvSpPr txBox="1"/>
          <p:nvPr/>
        </p:nvSpPr>
        <p:spPr>
          <a:xfrm>
            <a:off x="673100" y="2390373"/>
            <a:ext cx="61214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CE⊥OB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的延长线于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△ECB≌△MCA(AAS),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Rt△ECO≌Rt△MCO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(HL),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∴EO=OM,OA+OB=2OM;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7C96CF0-DEFB-4530-A321-4D4FE3009DCD}"/>
              </a:ext>
            </a:extLst>
          </p:cNvPr>
          <p:cNvSpPr txBox="1"/>
          <p:nvPr/>
        </p:nvSpPr>
        <p:spPr>
          <a:xfrm>
            <a:off x="450850" y="75292"/>
            <a:ext cx="66247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一、构造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HL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AAS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型全等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330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07D1DC1-029B-4151-8B7E-D50D232247D6}"/>
              </a:ext>
            </a:extLst>
          </p:cNvPr>
          <p:cNvSpPr txBox="1"/>
          <p:nvPr/>
        </p:nvSpPr>
        <p:spPr>
          <a:xfrm>
            <a:off x="781050" y="1338708"/>
            <a:ext cx="5791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:①④,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:②③;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79.jpeg">
            <a:extLst>
              <a:ext uri="{FF2B5EF4-FFF2-40B4-BE49-F238E27FC236}">
                <a16:creationId xmlns:a16="http://schemas.microsoft.com/office/drawing/2014/main" id="{3E38493B-B0E4-468B-ABA0-22E9961F97F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904865" y="1668223"/>
            <a:ext cx="3023870" cy="15474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4D88EA4-BE9D-48CC-BDB6-FA9623CB395E}"/>
              </a:ext>
            </a:extLst>
          </p:cNvPr>
          <p:cNvSpPr txBox="1"/>
          <p:nvPr/>
        </p:nvSpPr>
        <p:spPr>
          <a:xfrm>
            <a:off x="6654800" y="3239238"/>
            <a:ext cx="2095500" cy="3664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(3)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619E21F-04B4-40AA-BB13-D511A7C2D417}"/>
              </a:ext>
            </a:extLst>
          </p:cNvPr>
          <p:cNvSpPr txBox="1"/>
          <p:nvPr/>
        </p:nvSpPr>
        <p:spPr>
          <a:xfrm>
            <a:off x="508000" y="3068578"/>
            <a:ext cx="63373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CE⊥OB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的延长线于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Rt△ECO≌Rt△MCO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(HL),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△ECB≌△MCA(SAS),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∴CA=BC,∠3=∠EBC,</a:t>
            </a:r>
          </a:p>
          <a:p>
            <a:r>
              <a:rPr lang="en-US" altLang="zh-CN" sz="36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∠3+∠4=180°;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632E44A-E16C-4D1D-8478-705CA1BE64A2}"/>
              </a:ext>
            </a:extLst>
          </p:cNvPr>
          <p:cNvSpPr txBox="1"/>
          <p:nvPr/>
        </p:nvSpPr>
        <p:spPr>
          <a:xfrm>
            <a:off x="450850" y="75292"/>
            <a:ext cx="66247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一、构造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HL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AAS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型全等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81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5DEAC63-364A-415F-BCBE-6A2F26A8FD77}"/>
              </a:ext>
            </a:extLst>
          </p:cNvPr>
          <p:cNvSpPr txBox="1"/>
          <p:nvPr/>
        </p:nvSpPr>
        <p:spPr>
          <a:xfrm>
            <a:off x="774064" y="1150478"/>
            <a:ext cx="61728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(4)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:②③,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:①④.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80.jpeg">
            <a:extLst>
              <a:ext uri="{FF2B5EF4-FFF2-40B4-BE49-F238E27FC236}">
                <a16:creationId xmlns:a16="http://schemas.microsoft.com/office/drawing/2014/main" id="{3CA2FE2E-16EA-4A65-8D3A-9B1000118B7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879465" y="1503473"/>
            <a:ext cx="3023870" cy="154749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F9888DF-1F4C-47FE-B413-AD007A0197FC}"/>
              </a:ext>
            </a:extLst>
          </p:cNvPr>
          <p:cNvSpPr txBox="1"/>
          <p:nvPr/>
        </p:nvSpPr>
        <p:spPr>
          <a:xfrm>
            <a:off x="6083935" y="3428999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(4)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ACAFCF6-AF03-49CB-AB66-7347DA411ACF}"/>
              </a:ext>
            </a:extLst>
          </p:cNvPr>
          <p:cNvSpPr txBox="1"/>
          <p:nvPr/>
        </p:nvSpPr>
        <p:spPr>
          <a:xfrm>
            <a:off x="381635" y="2179885"/>
            <a:ext cx="77152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△ECB≌△MCA(AAS),</a:t>
            </a:r>
          </a:p>
          <a:p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Rt△EOC≌Rt△MOC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(HL),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∴OM=OE,OA+OB=2OM.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0EE46EB-1B70-40F7-AEFB-CD778BF283DA}"/>
              </a:ext>
            </a:extLst>
          </p:cNvPr>
          <p:cNvSpPr txBox="1"/>
          <p:nvPr/>
        </p:nvSpPr>
        <p:spPr>
          <a:xfrm>
            <a:off x="450850" y="75292"/>
            <a:ext cx="66247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一、构造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HL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AAS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型全等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86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6D4DA05-A3CD-4741-920A-C3D402C38608}"/>
              </a:ext>
            </a:extLst>
          </p:cNvPr>
          <p:cNvSpPr txBox="1"/>
          <p:nvPr/>
        </p:nvSpPr>
        <p:spPr>
          <a:xfrm>
            <a:off x="488950" y="261181"/>
            <a:ext cx="7353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二、截长补短构造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SAS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型全等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CD7B681-D3CF-4F38-9D42-9512B4458D36}"/>
              </a:ext>
            </a:extLst>
          </p:cNvPr>
          <p:cNvSpPr txBox="1"/>
          <p:nvPr/>
        </p:nvSpPr>
        <p:spPr>
          <a:xfrm>
            <a:off x="630078" y="953131"/>
            <a:ext cx="836787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,∠ABC=60°,AD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分别平分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∠BAC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∠ACB,AD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交于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O. (1)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∠AOC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的度数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36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endParaRPr lang="zh-CN" altLang="zh-CN" sz="36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81.jpeg">
            <a:extLst>
              <a:ext uri="{FF2B5EF4-FFF2-40B4-BE49-F238E27FC236}">
                <a16:creationId xmlns:a16="http://schemas.microsoft.com/office/drawing/2014/main" id="{109A501D-1FF5-4450-9559-10E278FBCE2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90665" y="2394903"/>
            <a:ext cx="2051685" cy="140398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D0A204C-5AC9-45B7-A324-233FB0086751}"/>
              </a:ext>
            </a:extLst>
          </p:cNvPr>
          <p:cNvSpPr txBox="1"/>
          <p:nvPr/>
        </p:nvSpPr>
        <p:spPr>
          <a:xfrm>
            <a:off x="7067550" y="3946326"/>
            <a:ext cx="1574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AA98385-5695-45DA-9311-0DCC628EE034}"/>
              </a:ext>
            </a:extLst>
          </p:cNvPr>
          <p:cNvSpPr txBox="1"/>
          <p:nvPr/>
        </p:nvSpPr>
        <p:spPr>
          <a:xfrm>
            <a:off x="501650" y="2944495"/>
            <a:ext cx="652637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:(1)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上截取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AF=AE,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OF,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△AOE≌△AOF(SAS),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∴∠AOE=∠AOF,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∠ABC=60°,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AD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CE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分别平分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∠BAC,∠ACB,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∴∠AOC=120°;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12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6413377-985A-48D6-B7CD-14D4434276C7}"/>
              </a:ext>
            </a:extLst>
          </p:cNvPr>
          <p:cNvSpPr txBox="1"/>
          <p:nvPr/>
        </p:nvSpPr>
        <p:spPr>
          <a:xfrm>
            <a:off x="1184988" y="2424360"/>
            <a:ext cx="74231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△COF≌△COD(ASA),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∴CF=CD,AC=AF+CF=AE+CD.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 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EE3977-AAE8-4989-9A47-456C39583F53}"/>
              </a:ext>
            </a:extLst>
          </p:cNvPr>
          <p:cNvSpPr txBox="1"/>
          <p:nvPr/>
        </p:nvSpPr>
        <p:spPr>
          <a:xfrm>
            <a:off x="996950" y="1270685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kumimoji="0" lang="zh-CN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:AC=AE+CD.</a:t>
            </a:r>
            <a:endParaRPr kumimoji="0" lang="zh-CN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5" name="image81.jpeg">
            <a:extLst>
              <a:ext uri="{FF2B5EF4-FFF2-40B4-BE49-F238E27FC236}">
                <a16:creationId xmlns:a16="http://schemas.microsoft.com/office/drawing/2014/main" id="{80575E6A-CE7E-44F0-A8C0-65A4EE2AEE3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56453" y="1270685"/>
            <a:ext cx="2051685" cy="140398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FF49F3F-D712-4217-9630-8697EE13DE65}"/>
              </a:ext>
            </a:extLst>
          </p:cNvPr>
          <p:cNvSpPr txBox="1"/>
          <p:nvPr/>
        </p:nvSpPr>
        <p:spPr>
          <a:xfrm>
            <a:off x="7033338" y="2822108"/>
            <a:ext cx="1574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9402064-CEC7-42BE-9FE3-F41FE53F1E82}"/>
              </a:ext>
            </a:extLst>
          </p:cNvPr>
          <p:cNvSpPr txBox="1"/>
          <p:nvPr/>
        </p:nvSpPr>
        <p:spPr>
          <a:xfrm>
            <a:off x="488950" y="261181"/>
            <a:ext cx="7353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二、截长补短构造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SAS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型全等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170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82.jpeg">
            <a:extLst>
              <a:ext uri="{FF2B5EF4-FFF2-40B4-BE49-F238E27FC236}">
                <a16:creationId xmlns:a16="http://schemas.microsoft.com/office/drawing/2014/main" id="{78002DCA-180F-445C-A35F-577C9696E43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76035" y="2464132"/>
            <a:ext cx="2195830" cy="115189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BAE5714-433A-486E-893F-2391789CEC70}"/>
              </a:ext>
            </a:extLst>
          </p:cNvPr>
          <p:cNvSpPr txBox="1"/>
          <p:nvPr/>
        </p:nvSpPr>
        <p:spPr>
          <a:xfrm>
            <a:off x="6756400" y="3817376"/>
            <a:ext cx="1682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E89FF2C-7676-4826-B571-99CA3B8EF7C9}"/>
              </a:ext>
            </a:extLst>
          </p:cNvPr>
          <p:cNvSpPr txBox="1"/>
          <p:nvPr/>
        </p:nvSpPr>
        <p:spPr>
          <a:xfrm>
            <a:off x="793750" y="1142623"/>
            <a:ext cx="81851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,AB∥CD,BE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分别是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∠BCD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的角平分线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:BC=AB+CD.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06C45A8-338F-460B-88A2-ECF984900049}"/>
              </a:ext>
            </a:extLst>
          </p:cNvPr>
          <p:cNvSpPr txBox="1"/>
          <p:nvPr/>
        </p:nvSpPr>
        <p:spPr>
          <a:xfrm>
            <a:off x="793750" y="2973149"/>
            <a:ext cx="75565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上取点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F,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使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BF=BA,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EF,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△ABE≌△FBE(SAS),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∴∠A=∠5.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可证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∠6=∠D.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再证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△CDE≌△CFE(AAS),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∴CF=CD,BC=BF+CF=AB+CD.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D30DB3-8F39-469A-AA7A-86FB308AAD23}"/>
              </a:ext>
            </a:extLst>
          </p:cNvPr>
          <p:cNvSpPr txBox="1"/>
          <p:nvPr/>
        </p:nvSpPr>
        <p:spPr>
          <a:xfrm>
            <a:off x="488950" y="261181"/>
            <a:ext cx="7353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二、截长补短构造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SAS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型全等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234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A3108D2-EDFD-4338-870D-936EB889E1A1}"/>
              </a:ext>
            </a:extLst>
          </p:cNvPr>
          <p:cNvSpPr txBox="1"/>
          <p:nvPr/>
        </p:nvSpPr>
        <p:spPr>
          <a:xfrm>
            <a:off x="660400" y="1022295"/>
            <a:ext cx="84328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,∠BAC=108°,AB=AC,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平分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∠ABC,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:BC=CD+AB.(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用两种方法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83.jpeg">
            <a:extLst>
              <a:ext uri="{FF2B5EF4-FFF2-40B4-BE49-F238E27FC236}">
                <a16:creationId xmlns:a16="http://schemas.microsoft.com/office/drawing/2014/main" id="{B30B290C-35B1-44A2-A865-EBD07CAC573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72860" y="2776621"/>
            <a:ext cx="2519680" cy="100774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431A241-5F05-4414-850E-51FD4CBCE848}"/>
              </a:ext>
            </a:extLst>
          </p:cNvPr>
          <p:cNvSpPr txBox="1"/>
          <p:nvPr/>
        </p:nvSpPr>
        <p:spPr>
          <a:xfrm>
            <a:off x="7086600" y="391726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B15D74F-F56A-421E-8FFC-A8D09AAF0E72}"/>
              </a:ext>
            </a:extLst>
          </p:cNvPr>
          <p:cNvSpPr txBox="1"/>
          <p:nvPr/>
        </p:nvSpPr>
        <p:spPr>
          <a:xfrm>
            <a:off x="590550" y="2897957"/>
            <a:ext cx="749935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方法一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:(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截长法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上</a:t>
            </a:r>
            <a:endParaRPr lang="en-US" altLang="zh-CN" sz="36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取点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使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BE=BA,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连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DE,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再证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△ABD≌△EBD,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∴∠DEC=∠CDE=72°,CD=CE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即可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方法二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:(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补短法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延长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BA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至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使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BE=BC,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连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DE,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中证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CD=DE=AE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即可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A35745A-5601-4F68-A502-10F6A60D7F44}"/>
              </a:ext>
            </a:extLst>
          </p:cNvPr>
          <p:cNvSpPr txBox="1"/>
          <p:nvPr/>
        </p:nvSpPr>
        <p:spPr>
          <a:xfrm>
            <a:off x="488950" y="261181"/>
            <a:ext cx="7353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二、截长补短构造</a:t>
            </a:r>
            <a:r>
              <a:rPr lang="en-US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SAS</a:t>
            </a:r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型全等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542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课件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课件1" id="{149AC5C7-67E7-460B-8A15-B8819DE71665}" vid="{C6A1233C-222A-46A8-9BCE-0E2EB3F6A9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课件1</Template>
  <TotalTime>47</TotalTime>
  <Words>735</Words>
  <Application>Microsoft Office PowerPoint</Application>
  <PresentationFormat>全屏显示(4:3)</PresentationFormat>
  <Paragraphs>67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等线</vt:lpstr>
      <vt:lpstr>等线 Light</vt:lpstr>
      <vt:lpstr>黑体</vt:lpstr>
      <vt:lpstr>楷体</vt:lpstr>
      <vt:lpstr>Arial</vt:lpstr>
      <vt:lpstr>课件1</vt:lpstr>
      <vt:lpstr>第15课时  利用角平分线构造全等解题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guan qianyi</dc:creator>
  <cp:lastModifiedBy>guan qianyi</cp:lastModifiedBy>
  <cp:revision>6</cp:revision>
  <dcterms:created xsi:type="dcterms:W3CDTF">2020-11-28T06:12:55Z</dcterms:created>
  <dcterms:modified xsi:type="dcterms:W3CDTF">2020-11-28T07:00:16Z</dcterms:modified>
</cp:coreProperties>
</file>

<file path=docProps/thumbnail.jpeg>
</file>